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0"/>
  </p:notesMasterIdLst>
  <p:sldIdLst>
    <p:sldId id="256" r:id="rId2"/>
    <p:sldId id="257" r:id="rId3"/>
    <p:sldId id="265" r:id="rId4"/>
    <p:sldId id="271" r:id="rId5"/>
    <p:sldId id="283" r:id="rId6"/>
    <p:sldId id="266" r:id="rId7"/>
    <p:sldId id="270" r:id="rId8"/>
    <p:sldId id="272" r:id="rId9"/>
    <p:sldId id="286" r:id="rId10"/>
    <p:sldId id="287" r:id="rId11"/>
    <p:sldId id="273" r:id="rId12"/>
    <p:sldId id="274" r:id="rId13"/>
    <p:sldId id="275" r:id="rId14"/>
    <p:sldId id="269" r:id="rId15"/>
    <p:sldId id="276" r:id="rId16"/>
    <p:sldId id="278" r:id="rId17"/>
    <p:sldId id="284" r:id="rId18"/>
    <p:sldId id="285" r:id="rId19"/>
    <p:sldId id="279" r:id="rId20"/>
    <p:sldId id="280" r:id="rId21"/>
    <p:sldId id="281" r:id="rId22"/>
    <p:sldId id="282" r:id="rId23"/>
    <p:sldId id="268" r:id="rId24"/>
    <p:sldId id="267" r:id="rId25"/>
    <p:sldId id="264" r:id="rId26"/>
    <p:sldId id="263" r:id="rId27"/>
    <p:sldId id="258" r:id="rId28"/>
    <p:sldId id="259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04/01/2025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3625592" y="4165310"/>
            <a:ext cx="4613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Arial"/>
              </a:rPr>
              <a:t>Unicycle</a:t>
            </a:r>
            <a:r>
              <a:rPr lang="it-IT" dirty="0">
                <a:cs typeface="Arial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2C087-270C-30FE-3240-E5B6ED803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9CFCEE6-52C1-7EDE-FA1A-308000F8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AB4AD-9FE1-0DB0-93DA-1EEF0E607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0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71966-0C4F-D129-F6D3-46D9B79FB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BF66C9-B03C-CEC9-C749-980C19FC9415}"/>
              </a:ext>
            </a:extLst>
          </p:cNvPr>
          <p:cNvSpPr txBox="1"/>
          <p:nvPr/>
        </p:nvSpPr>
        <p:spPr>
          <a:xfrm>
            <a:off x="4037427" y="110527"/>
            <a:ext cx="4797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Cambia </a:t>
            </a:r>
            <a:r>
              <a:rPr lang="it-IT" dirty="0" err="1"/>
              <a:t>theta_ref</a:t>
            </a:r>
            <a:r>
              <a:rPr lang="it-IT" dirty="0"/>
              <a:t> in </a:t>
            </a:r>
            <a:r>
              <a:rPr lang="it-IT" dirty="0" err="1"/>
              <a:t>theta_d</a:t>
            </a:r>
            <a:r>
              <a:rPr lang="it-IT" dirty="0"/>
              <a:t> o cambia </a:t>
            </a:r>
            <a:r>
              <a:rPr lang="it-IT" dirty="0" err="1"/>
              <a:t>x_d</a:t>
            </a:r>
            <a:r>
              <a:rPr lang="it-IT" dirty="0"/>
              <a:t> , </a:t>
            </a:r>
            <a:r>
              <a:rPr lang="it-IT" dirty="0" err="1"/>
              <a:t>y_d</a:t>
            </a:r>
            <a:r>
              <a:rPr lang="it-IT" dirty="0"/>
              <a:t> e controlla che siamo giusto lineare questo grafico </a:t>
            </a:r>
          </a:p>
        </p:txBody>
      </p:sp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D80CE-FEDE-5FEC-DAAB-94FE779E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1929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290B7-375A-4F81-461B-7A4D7D31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447"/>
            <a:ext cx="12192000" cy="559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1CC98-EB94-5F1A-C4E1-DD2F449B6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48" y="3428999"/>
            <a:ext cx="5487129" cy="2517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24353" y="1391724"/>
            <a:ext cx="548712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sharp</a:t>
            </a:r>
            <a:r>
              <a:rPr lang="it-IT" b="1" dirty="0">
                <a:cs typeface="Arial"/>
              </a:rPr>
              <a:t> curve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As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expected</a:t>
            </a:r>
            <a:r>
              <a:rPr lang="it-IT" dirty="0">
                <a:cs typeface="Arial"/>
              </a:rPr>
              <a:t> from theory, </a:t>
            </a:r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Simulink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implementation</a:t>
            </a:r>
            <a:r>
              <a:rPr lang="it-IT" dirty="0">
                <a:cs typeface="Arial"/>
              </a:rPr>
              <a:t> of the derivative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have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been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problme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" y="1182903"/>
            <a:ext cx="11662117" cy="4060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800" dirty="0">
                <a:cs typeface="Arial"/>
              </a:rPr>
              <a:t>NON LINEAR controller --&gt; </a:t>
            </a:r>
            <a:r>
              <a:rPr lang="it-IT" sz="1800" dirty="0" err="1">
                <a:cs typeface="Arial"/>
              </a:rPr>
              <a:t>same</a:t>
            </a:r>
            <a:r>
              <a:rPr lang="it-IT" sz="1800" dirty="0">
                <a:cs typeface="Arial"/>
              </a:rPr>
              <a:t> </a:t>
            </a:r>
            <a:r>
              <a:rPr lang="it-IT" sz="1800" dirty="0" err="1">
                <a:cs typeface="Arial"/>
              </a:rPr>
              <a:t>structure</a:t>
            </a:r>
            <a:r>
              <a:rPr lang="it-IT" sz="1800" dirty="0">
                <a:cs typeface="Arial"/>
              </a:rPr>
              <a:t> , security checks … </a:t>
            </a:r>
            <a:r>
              <a:rPr lang="it-IT" sz="1800" dirty="0" err="1">
                <a:cs typeface="Arial"/>
              </a:rPr>
              <a:t>but</a:t>
            </a:r>
            <a:r>
              <a:rPr lang="it-IT" sz="1800" dirty="0">
                <a:cs typeface="Arial"/>
              </a:rPr>
              <a:t> </a:t>
            </a:r>
            <a:r>
              <a:rPr lang="it-IT" sz="1800" dirty="0" err="1">
                <a:cs typeface="Arial"/>
              </a:rPr>
              <a:t>different</a:t>
            </a:r>
            <a:r>
              <a:rPr lang="it-IT" sz="1800" dirty="0">
                <a:cs typeface="Arial"/>
              </a:rPr>
              <a:t> gain </a:t>
            </a:r>
            <a:r>
              <a:rPr lang="it-IT" sz="1800" dirty="0" err="1">
                <a:cs typeface="Arial"/>
              </a:rPr>
              <a:t>computations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506655F-1E07-1D62-D129-5560B7FCF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" y="2227579"/>
            <a:ext cx="12181932" cy="286519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DBB0284-F34C-9DD3-187E-195BBB95218A}"/>
              </a:ext>
            </a:extLst>
          </p:cNvPr>
          <p:cNvSpPr txBox="1">
            <a:spLocks/>
          </p:cNvSpPr>
          <p:nvPr/>
        </p:nvSpPr>
        <p:spPr>
          <a:xfrm>
            <a:off x="10068" y="1153221"/>
            <a:ext cx="12181932" cy="118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it-IT" sz="2500" dirty="0">
                <a:latin typeface="Arial"/>
                <a:cs typeface="Arial"/>
              </a:rPr>
              <a:t>Non Linear case</a:t>
            </a:r>
            <a:endParaRPr lang="it-IT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6DA2A-D110-D713-D7DE-06E77111F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4672"/>
            <a:ext cx="6085932" cy="10372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B9E1A2-0C47-A0E9-EFA7-0B9BDEF12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070" y="5268069"/>
            <a:ext cx="5889373" cy="1420838"/>
          </a:xfrm>
          <a:prstGeom prst="rect">
            <a:avLst/>
          </a:prstGeom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0DF66699-951C-51DB-61BA-D56DD984F046}"/>
              </a:ext>
            </a:extLst>
          </p:cNvPr>
          <p:cNvSpPr txBox="1">
            <a:spLocks/>
          </p:cNvSpPr>
          <p:nvPr/>
        </p:nvSpPr>
        <p:spPr>
          <a:xfrm>
            <a:off x="1" y="2041362"/>
            <a:ext cx="8412480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cs typeface="Arial"/>
              </a:rPr>
              <a:t>General </a:t>
            </a:r>
            <a:r>
              <a:rPr lang="it-IT" sz="1800" dirty="0" err="1">
                <a:cs typeface="Arial"/>
              </a:rPr>
              <a:t>overview</a:t>
            </a:r>
            <a:r>
              <a:rPr lang="it-IT" sz="1800" dirty="0">
                <a:cs typeface="Arial"/>
              </a:rPr>
              <a:t> --&gt; </a:t>
            </a:r>
            <a:r>
              <a:rPr lang="it-IT" sz="1800" dirty="0" err="1">
                <a:cs typeface="Arial"/>
              </a:rPr>
              <a:t>explain</a:t>
            </a:r>
            <a:r>
              <a:rPr lang="it-IT" sz="1800" dirty="0">
                <a:cs typeface="Arial"/>
              </a:rPr>
              <a:t> the general </a:t>
            </a:r>
            <a:r>
              <a:rPr lang="it-IT" sz="1800" dirty="0" err="1">
                <a:cs typeface="Arial"/>
              </a:rPr>
              <a:t>strcuture</a:t>
            </a:r>
            <a:r>
              <a:rPr lang="it-IT" sz="1800" dirty="0">
                <a:cs typeface="Arial"/>
              </a:rPr>
              <a:t>, </a:t>
            </a:r>
            <a:r>
              <a:rPr lang="it-IT" sz="1800" dirty="0" err="1">
                <a:cs typeface="Arial"/>
              </a:rPr>
              <a:t>all</a:t>
            </a:r>
            <a:r>
              <a:rPr lang="it-IT" sz="1800" dirty="0">
                <a:cs typeface="Arial"/>
              </a:rPr>
              <a:t> the </a:t>
            </a:r>
            <a:r>
              <a:rPr lang="it-IT" sz="1800" dirty="0" err="1">
                <a:cs typeface="Arial"/>
              </a:rPr>
              <a:t>blocks</a:t>
            </a:r>
            <a:r>
              <a:rPr lang="it-IT" sz="1800" dirty="0">
                <a:cs typeface="Arial"/>
              </a:rPr>
              <a:t> and </a:t>
            </a:r>
            <a:r>
              <a:rPr lang="it-IT" sz="1800" dirty="0" err="1">
                <a:cs typeface="Arial"/>
              </a:rPr>
              <a:t>why</a:t>
            </a:r>
            <a:endParaRPr lang="it-IT" sz="18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B2EAC-72D6-D71E-F31D-A1FF6B19B6FC}"/>
              </a:ext>
            </a:extLst>
          </p:cNvPr>
          <p:cNvSpPr txBox="1"/>
          <p:nvPr/>
        </p:nvSpPr>
        <p:spPr>
          <a:xfrm>
            <a:off x="0" y="1475336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explain also the wrap / unwrap thing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437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0551" y="1518249"/>
            <a:ext cx="31888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>
                <a:cs typeface="Arial"/>
              </a:rPr>
              <a:t>Gains and </a:t>
            </a:r>
            <a:r>
              <a:rPr lang="it-IT" sz="2000" b="1" dirty="0" err="1">
                <a:cs typeface="Arial"/>
              </a:rPr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84480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84479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2030372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584479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83DE24-2B23-1B21-3821-6B36829C7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96013"/>
            <a:ext cx="6127663" cy="21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AAAA7-EBEB-13BC-0408-997005B37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A0AA-81C0-911A-030E-97148DDB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1C5AC89-032A-FE17-92DF-9DBE77AD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C148F-9D3E-AE6A-5179-81D6DF421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521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3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-5750" y="814870"/>
            <a:ext cx="122034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Plots --&gt; </a:t>
            </a:r>
            <a:r>
              <a:rPr lang="it-IT" sz="2000" dirty="0" err="1">
                <a:cs typeface="Arial"/>
              </a:rPr>
              <a:t>see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if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impulse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bigger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than</a:t>
            </a:r>
            <a:r>
              <a:rPr lang="it-IT" sz="2000" dirty="0">
                <a:cs typeface="Arial"/>
              </a:rPr>
              <a:t> linear case follows some </a:t>
            </a:r>
            <a:r>
              <a:rPr lang="it-IT" sz="2000" dirty="0" err="1">
                <a:cs typeface="Arial"/>
              </a:rPr>
              <a:t>theoretical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thing</a:t>
            </a:r>
            <a:r>
              <a:rPr lang="it-IT" sz="2000" dirty="0">
                <a:cs typeface="Arial"/>
              </a:rPr>
              <a:t> or just </a:t>
            </a:r>
            <a:r>
              <a:rPr lang="it-IT" sz="2000" dirty="0" err="1">
                <a:cs typeface="Arial"/>
              </a:rPr>
              <a:t>related</a:t>
            </a:r>
            <a:r>
              <a:rPr lang="it-IT" sz="2000" dirty="0">
                <a:cs typeface="Arial"/>
              </a:rPr>
              <a:t> to gains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4B458-CA40-64E1-1C51-474A48307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116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5640" y="2592996"/>
            <a:ext cx="4672629" cy="311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Introduction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Diff. </a:t>
            </a:r>
            <a:r>
              <a:rPr lang="it-IT" err="1">
                <a:cs typeface="Arial"/>
              </a:rPr>
              <a:t>Flatn</a:t>
            </a:r>
            <a:r>
              <a:rPr lang="it-IT" dirty="0">
                <a:cs typeface="Arial"/>
              </a:rPr>
              <a:t> L &amp; NL</a:t>
            </a:r>
          </a:p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Outpput</a:t>
            </a:r>
            <a:r>
              <a:rPr lang="it-IT" dirty="0">
                <a:cs typeface="Arial"/>
              </a:rPr>
              <a:t> state 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parking</a:t>
            </a: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80114-6AD2-7B5E-7797-41C2673C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9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78433D-244F-521A-A670-E0C5A37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0D58B-D952-4D3B-0CA6-54BFE716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43" y="3728857"/>
            <a:ext cx="5306393" cy="243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012CF-8436-0F07-801E-0E732BD60D3C}"/>
              </a:ext>
            </a:extLst>
          </p:cNvPr>
          <p:cNvSpPr txBox="1"/>
          <p:nvPr/>
        </p:nvSpPr>
        <p:spPr>
          <a:xfrm>
            <a:off x="436099" y="174989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cs typeface="Arial"/>
              </a:rPr>
              <a:t>Focus on </a:t>
            </a:r>
            <a:r>
              <a:rPr lang="it-IT" sz="1800" b="1" dirty="0" err="1">
                <a:cs typeface="Arial"/>
              </a:rPr>
              <a:t>sharp</a:t>
            </a:r>
            <a:r>
              <a:rPr lang="it-IT" sz="18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Intro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27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12192000" cy="1188000"/>
          </a:xfrm>
        </p:spPr>
        <p:txBody>
          <a:bodyPr/>
          <a:lstStyle/>
          <a:p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" y="1153221"/>
            <a:ext cx="12181932" cy="1188000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case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tate error feedback trajectory tracking, linear controller">
            <a:extLst>
              <a:ext uri="{FF2B5EF4-FFF2-40B4-BE49-F238E27FC236}">
                <a16:creationId xmlns:a16="http://schemas.microsoft.com/office/drawing/2014/main" id="{7F5FC51C-1626-D57C-7551-88C03B187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4" y="2354222"/>
            <a:ext cx="12181932" cy="3028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30CC8-3189-8EA2-B463-CAAA4FFC1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4672"/>
            <a:ext cx="6085932" cy="1037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0D0AB7-BBF5-3920-0017-EEF276BF6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070" y="5268069"/>
            <a:ext cx="5889373" cy="1420838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30A10C95-C5FF-E9F9-E1F5-7A7920EE2FD5}"/>
              </a:ext>
            </a:extLst>
          </p:cNvPr>
          <p:cNvSpPr txBox="1">
            <a:spLocks/>
          </p:cNvSpPr>
          <p:nvPr/>
        </p:nvSpPr>
        <p:spPr>
          <a:xfrm>
            <a:off x="1" y="2041362"/>
            <a:ext cx="8412480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cs typeface="Arial"/>
              </a:rPr>
              <a:t>General </a:t>
            </a:r>
            <a:r>
              <a:rPr lang="it-IT" sz="1800" dirty="0" err="1">
                <a:cs typeface="Arial"/>
              </a:rPr>
              <a:t>overview</a:t>
            </a:r>
            <a:r>
              <a:rPr lang="it-IT" sz="1800" dirty="0">
                <a:cs typeface="Arial"/>
              </a:rPr>
              <a:t> --&gt; </a:t>
            </a:r>
            <a:r>
              <a:rPr lang="it-IT" sz="1800" dirty="0" err="1">
                <a:cs typeface="Arial"/>
              </a:rPr>
              <a:t>explain</a:t>
            </a:r>
            <a:r>
              <a:rPr lang="it-IT" sz="1800" dirty="0">
                <a:cs typeface="Arial"/>
              </a:rPr>
              <a:t> the general </a:t>
            </a:r>
            <a:r>
              <a:rPr lang="it-IT" sz="1800" dirty="0" err="1">
                <a:cs typeface="Arial"/>
              </a:rPr>
              <a:t>strcuture</a:t>
            </a:r>
            <a:r>
              <a:rPr lang="it-IT" sz="1800" dirty="0">
                <a:cs typeface="Arial"/>
              </a:rPr>
              <a:t>, </a:t>
            </a:r>
            <a:r>
              <a:rPr lang="it-IT" sz="1800" dirty="0" err="1">
                <a:cs typeface="Arial"/>
              </a:rPr>
              <a:t>all</a:t>
            </a:r>
            <a:r>
              <a:rPr lang="it-IT" sz="1800" dirty="0">
                <a:cs typeface="Arial"/>
              </a:rPr>
              <a:t> the </a:t>
            </a:r>
            <a:r>
              <a:rPr lang="it-IT" sz="1800" dirty="0" err="1">
                <a:cs typeface="Arial"/>
              </a:rPr>
              <a:t>blocks</a:t>
            </a:r>
            <a:r>
              <a:rPr lang="it-IT" sz="1800" dirty="0">
                <a:cs typeface="Arial"/>
              </a:rPr>
              <a:t> and </a:t>
            </a:r>
            <a:r>
              <a:rPr lang="it-IT" sz="1800" dirty="0" err="1">
                <a:cs typeface="Arial"/>
              </a:rPr>
              <a:t>why</a:t>
            </a:r>
            <a:endParaRPr lang="it-IT" sz="18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CF2FB-C089-AF96-776A-BE0A72056FEE}"/>
              </a:ext>
            </a:extLst>
          </p:cNvPr>
          <p:cNvSpPr txBox="1"/>
          <p:nvPr/>
        </p:nvSpPr>
        <p:spPr>
          <a:xfrm>
            <a:off x="0" y="1475336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explain also the wrap / unwrap thing 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A21A0-3531-0CB4-9480-70C0CCD23446}"/>
              </a:ext>
            </a:extLst>
          </p:cNvPr>
          <p:cNvSpPr txBox="1"/>
          <p:nvPr/>
        </p:nvSpPr>
        <p:spPr>
          <a:xfrm>
            <a:off x="7095799" y="1047979"/>
            <a:ext cx="5116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guarantee</a:t>
            </a:r>
            <a:r>
              <a:rPr lang="it-IT" dirty="0"/>
              <a:t> </a:t>
            </a:r>
            <a:r>
              <a:rPr lang="it-IT" dirty="0" err="1"/>
              <a:t>asymp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cause system TV,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property</a:t>
            </a:r>
            <a:r>
              <a:rPr lang="it-IT" dirty="0"/>
              <a:t> cause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doing</a:t>
            </a:r>
            <a:r>
              <a:rPr lang="it-IT" dirty="0"/>
              <a:t> </a:t>
            </a:r>
            <a:r>
              <a:rPr lang="it-IT" dirty="0" err="1"/>
              <a:t>rectilinear</a:t>
            </a:r>
            <a:r>
              <a:rPr lang="it-IT" dirty="0"/>
              <a:t> and </a:t>
            </a:r>
            <a:r>
              <a:rPr lang="it-IT" dirty="0" err="1"/>
              <a:t>semicircular</a:t>
            </a:r>
            <a:r>
              <a:rPr lang="it-IT" dirty="0"/>
              <a:t> </a:t>
            </a:r>
            <a:r>
              <a:rPr lang="it-IT" dirty="0" err="1"/>
              <a:t>motions</a:t>
            </a:r>
            <a:r>
              <a:rPr lang="it-IT" dirty="0"/>
              <a:t> so </a:t>
            </a:r>
            <a:r>
              <a:rPr lang="it-IT" dirty="0" err="1"/>
              <a:t>someway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covered</a:t>
            </a:r>
            <a:r>
              <a:rPr lang="it-IT" dirty="0"/>
              <a:t> by good </a:t>
            </a: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024" y="1345003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2258" y="1518248"/>
            <a:ext cx="3666766" cy="4120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 err="1">
                <a:cs typeface="Arial"/>
              </a:rPr>
              <a:t>Avoiding</a:t>
            </a:r>
            <a:r>
              <a:rPr lang="it-IT" sz="2000" b="1" dirty="0">
                <a:cs typeface="Arial"/>
              </a:rPr>
              <a:t> </a:t>
            </a:r>
            <a:r>
              <a:rPr lang="it-IT" sz="2000" b="1" dirty="0" err="1">
                <a:cs typeface="Arial"/>
              </a:rPr>
              <a:t>division</a:t>
            </a:r>
            <a:r>
              <a:rPr lang="it-IT" sz="2000" b="1" dirty="0">
                <a:cs typeface="Arial"/>
              </a:rPr>
              <a:t> by zero</a:t>
            </a:r>
            <a:endParaRPr lang="en-US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58" y="259295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535208" y="3771941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363951" y="2110653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363950" y="4281633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22311F-EEBE-A368-8942-D7AD4ECBD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282" y="1341677"/>
            <a:ext cx="6487962" cy="51235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5499762" y="1521181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5499761" y="3720917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2049479"/>
            <a:ext cx="3838575" cy="172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0551" y="1216325"/>
            <a:ext cx="49285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>
                <a:cs typeface="Arial"/>
              </a:rPr>
              <a:t>Gains and </a:t>
            </a:r>
            <a:r>
              <a:rPr lang="it-IT" sz="2000" b="1" dirty="0" err="1">
                <a:cs typeface="Arial"/>
              </a:rPr>
              <a:t>parameters</a:t>
            </a:r>
            <a:r>
              <a:rPr lang="it-IT" sz="2000" b="1" dirty="0">
                <a:cs typeface="Arial"/>
              </a:rPr>
              <a:t> </a:t>
            </a:r>
            <a:r>
              <a:rPr lang="it-IT" sz="2000" dirty="0">
                <a:cs typeface="Arial"/>
              </a:rPr>
              <a:t>--&gt; gains: </a:t>
            </a:r>
            <a:r>
              <a:rPr lang="it-IT" sz="2000" dirty="0" err="1">
                <a:cs typeface="Arial"/>
              </a:rPr>
              <a:t>also</a:t>
            </a:r>
            <a:r>
              <a:rPr lang="it-IT" sz="2000" dirty="0">
                <a:cs typeface="Arial"/>
              </a:rPr>
              <a:t> plot </a:t>
            </a:r>
            <a:r>
              <a:rPr lang="it-IT" sz="2000" dirty="0" err="1">
                <a:cs typeface="Arial"/>
              </a:rPr>
              <a:t>where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they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lives</a:t>
            </a:r>
            <a:r>
              <a:rPr lang="it-IT" sz="2000" dirty="0">
                <a:cs typeface="Arial"/>
              </a:rPr>
              <a:t>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5A2755-D19D-51A3-13DB-1E76CA96D1E6}"/>
              </a:ext>
            </a:extLst>
          </p:cNvPr>
          <p:cNvSpPr/>
          <p:nvPr/>
        </p:nvSpPr>
        <p:spPr>
          <a:xfrm>
            <a:off x="7329268" y="5598941"/>
            <a:ext cx="4135902" cy="280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A7E33-ABB2-A263-2786-B62ABB7A0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0" y="4318958"/>
            <a:ext cx="52197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79062-1595-4193-AD51-3F140A412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0695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295</Words>
  <Application>Microsoft Office PowerPoint</Application>
  <PresentationFormat>Widescreen</PresentationFormat>
  <Paragraphs>35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Tema di Office</vt:lpstr>
      <vt:lpstr>PowerPoint Presentation</vt:lpstr>
      <vt:lpstr>Outline</vt:lpstr>
      <vt:lpstr>Intro</vt:lpstr>
      <vt:lpstr>Framework</vt:lpstr>
      <vt:lpstr>TRAJECTORY TRACKING - STATE ERROR FEEDBACK</vt:lpstr>
      <vt:lpstr>Linear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370</cp:revision>
  <dcterms:created xsi:type="dcterms:W3CDTF">2023-05-17T11:15:50Z</dcterms:created>
  <dcterms:modified xsi:type="dcterms:W3CDTF">2025-01-04T18:52:06Z</dcterms:modified>
</cp:coreProperties>
</file>